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63" r:id="rId3"/>
    <p:sldId id="273" r:id="rId4"/>
    <p:sldId id="274" r:id="rId5"/>
    <p:sldId id="276" r:id="rId6"/>
    <p:sldId id="275" r:id="rId7"/>
    <p:sldId id="278" r:id="rId8"/>
    <p:sldId id="277" r:id="rId9"/>
    <p:sldId id="280" r:id="rId10"/>
    <p:sldId id="279"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9BA308-9D47-4E9C-A5DE-63804C1F184F}" v="1" dt="2023-12-24T19:43:16.8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ay çirkin" userId="0419ee8b93daf28a" providerId="LiveId" clId="{9E9BA308-9D47-4E9C-A5DE-63804C1F184F}"/>
    <pc:docChg chg="custSel modSld">
      <pc:chgData name="eray çirkin" userId="0419ee8b93daf28a" providerId="LiveId" clId="{9E9BA308-9D47-4E9C-A5DE-63804C1F184F}" dt="2023-12-24T19:43:37.458" v="11" actId="962"/>
      <pc:docMkLst>
        <pc:docMk/>
      </pc:docMkLst>
      <pc:sldChg chg="addSp delSp modSp mod">
        <pc:chgData name="eray çirkin" userId="0419ee8b93daf28a" providerId="LiveId" clId="{9E9BA308-9D47-4E9C-A5DE-63804C1F184F}" dt="2023-12-24T19:43:37.458" v="11" actId="962"/>
        <pc:sldMkLst>
          <pc:docMk/>
          <pc:sldMk cId="29081826" sldId="284"/>
        </pc:sldMkLst>
        <pc:spChg chg="del">
          <ac:chgData name="eray çirkin" userId="0419ee8b93daf28a" providerId="LiveId" clId="{9E9BA308-9D47-4E9C-A5DE-63804C1F184F}" dt="2023-12-24T19:43:16.886" v="1"/>
          <ac:spMkLst>
            <pc:docMk/>
            <pc:sldMk cId="29081826" sldId="284"/>
            <ac:spMk id="3" creationId="{EEDE9B5E-70C6-1BA3-3918-C0FCD98B377D}"/>
          </ac:spMkLst>
        </pc:spChg>
        <pc:picChg chg="del">
          <ac:chgData name="eray çirkin" userId="0419ee8b93daf28a" providerId="LiveId" clId="{9E9BA308-9D47-4E9C-A5DE-63804C1F184F}" dt="2023-12-24T19:42:26.496" v="0" actId="478"/>
          <ac:picMkLst>
            <pc:docMk/>
            <pc:sldMk cId="29081826" sldId="284"/>
            <ac:picMk id="4" creationId="{5CAD9AA0-C04E-CD6F-EA97-7D9D1D4A65F2}"/>
          </ac:picMkLst>
        </pc:picChg>
        <pc:picChg chg="add mod">
          <ac:chgData name="eray çirkin" userId="0419ee8b93daf28a" providerId="LiveId" clId="{9E9BA308-9D47-4E9C-A5DE-63804C1F184F}" dt="2023-12-24T19:43:37.458" v="11" actId="962"/>
          <ac:picMkLst>
            <pc:docMk/>
            <pc:sldMk cId="29081826" sldId="284"/>
            <ac:picMk id="6" creationId="{F74B99AC-3609-FE86-C5BD-F5CD53F030A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55298C-F41E-D8C7-8E81-89EB9498F3DC}"/>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1A7964C-68CF-98C7-2225-D4F164318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13069982-21C8-B03D-C610-A34E352772E9}"/>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2B8C9C7E-22F3-44C3-E770-E20EA722719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0B1DFB8-64CB-DED7-8DAF-73E4E2426DAA}"/>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109916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63E835-DED2-794D-7D71-A49DB350BDBF}"/>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18681824-9BC5-8D9B-A039-9693EF6F3005}"/>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E139326-28A7-1908-7363-3201030BCDA5}"/>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04AE2732-B7EF-347A-0190-474104210F0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1CA80CB-9CA6-57A3-54E2-A4CF6B18F8DD}"/>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089754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65CFF155-974A-A7D1-2B95-EC0CD56616CC}"/>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9EE800A-211B-E23F-0D23-9227E238C53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FF74783-5F14-55CB-E778-F4A67D5F98FE}"/>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526CCE54-86C3-3CD1-B8B9-4EF5E93B455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9110AD1-E69E-A675-C812-395EAE56BFE0}"/>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3133017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9C4D75-878E-1DC7-F673-F5B43408320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4C5DC77-96D6-EFD3-11FE-2357AFC5BF9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913AA9E-9B5F-98A4-E686-F25A29A3AC98}"/>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5E837DF5-E364-45FE-58F5-1A72C8EED0F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24BC8FA-CE85-E828-515C-D916981FAAE6}"/>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17615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A1BD91-E522-E2B6-BA89-5655EA1930A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60BFD65-80CB-5DCB-A773-B1F42727E4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2BBF638-DC83-5FC8-89F7-A58EE639DFB6}"/>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8843CFC2-899F-2A0E-FC4B-C1A64DA4865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F3EE7FF-6C54-DB67-CF8D-F74933D78CE1}"/>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520791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DCDC2F-960E-BB0E-06B2-7E8BD83AC83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EF243FD-E4F5-2588-9C8E-A142C2668375}"/>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901D5CB6-A62F-B030-E09A-BDB145D13FCA}"/>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0A00EE83-BBD3-3AE6-8AAF-3E4332DCE598}"/>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6" name="Alt Bilgi Yer Tutucusu 5">
            <a:extLst>
              <a:ext uri="{FF2B5EF4-FFF2-40B4-BE49-F238E27FC236}">
                <a16:creationId xmlns:a16="http://schemas.microsoft.com/office/drawing/2014/main" id="{6CF48AEF-A4D8-15A2-C4C4-A7F19559671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DC4FE89-B1B2-8BBA-5E3B-AF149B4053F9}"/>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1867744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D5F508-79DA-8C44-1E86-B39EE9C0F742}"/>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3F5AA8F-08F7-C048-AA1F-BE37149BB2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957D92E-BCA3-8756-4401-4A3A9EAF2FD0}"/>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13BA0CDD-3539-0ECA-1E39-66EC6ED58B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A0D96F0-30E4-0413-B22D-5E29FD23708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CB8CDF7-8503-76E5-3B3A-8CBCDFC21020}"/>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8" name="Alt Bilgi Yer Tutucusu 7">
            <a:extLst>
              <a:ext uri="{FF2B5EF4-FFF2-40B4-BE49-F238E27FC236}">
                <a16:creationId xmlns:a16="http://schemas.microsoft.com/office/drawing/2014/main" id="{C63FA188-B8DE-995D-48C6-51994F57DE0C}"/>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D4E986C8-2AFB-AE3E-0081-0B92E80AD8CC}"/>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249508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D25102-5A23-36A7-CD60-71555E434C44}"/>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CB8D1E1B-F21B-2059-F239-EB5B6D3CEA84}"/>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4" name="Alt Bilgi Yer Tutucusu 3">
            <a:extLst>
              <a:ext uri="{FF2B5EF4-FFF2-40B4-BE49-F238E27FC236}">
                <a16:creationId xmlns:a16="http://schemas.microsoft.com/office/drawing/2014/main" id="{3667B3A5-F069-B78E-E27C-289ED095B811}"/>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1731CFDE-58DD-B91A-DCFA-A7CE8519F5BC}"/>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398094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F67D855F-51C6-D597-7869-E0ADBEDC7AB6}"/>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3" name="Alt Bilgi Yer Tutucusu 2">
            <a:extLst>
              <a:ext uri="{FF2B5EF4-FFF2-40B4-BE49-F238E27FC236}">
                <a16:creationId xmlns:a16="http://schemas.microsoft.com/office/drawing/2014/main" id="{3A4085B8-4997-48F4-293F-5FA964D59FA2}"/>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88B0BC04-EBC9-7838-7D39-834F294CD3BE}"/>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2331224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0ED0C5-35DF-DF41-D52C-37238815077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B12C42D2-63D9-3241-9A61-A1584B19A3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68F0F9CD-975E-008F-1D51-85E8ED7008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72CDA48-80F6-C908-9AF8-AAF6046FC345}"/>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6" name="Alt Bilgi Yer Tutucusu 5">
            <a:extLst>
              <a:ext uri="{FF2B5EF4-FFF2-40B4-BE49-F238E27FC236}">
                <a16:creationId xmlns:a16="http://schemas.microsoft.com/office/drawing/2014/main" id="{BBE2C2B1-3A40-2E07-1877-4BE0BB9B306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A9A563F-91D2-1382-2E0A-CD3B1ECF27CD}"/>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3309533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B38F27-BB55-386B-3CDB-2A4793770617}"/>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646351F8-D892-1F07-955D-30CA6D5AE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1794EF88-BEDD-293C-D753-D5C9847CD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0967646-0978-E061-FB7B-87A000D6F75B}"/>
              </a:ext>
            </a:extLst>
          </p:cNvPr>
          <p:cNvSpPr>
            <a:spLocks noGrp="1"/>
          </p:cNvSpPr>
          <p:nvPr>
            <p:ph type="dt" sz="half" idx="10"/>
          </p:nvPr>
        </p:nvSpPr>
        <p:spPr/>
        <p:txBody>
          <a:bodyPr/>
          <a:lstStyle/>
          <a:p>
            <a:fld id="{ECAB39F0-0BCC-435E-BBDC-30948A82A304}" type="datetimeFigureOut">
              <a:rPr lang="tr-TR" smtClean="0"/>
              <a:t>24.12.2023</a:t>
            </a:fld>
            <a:endParaRPr lang="tr-TR"/>
          </a:p>
        </p:txBody>
      </p:sp>
      <p:sp>
        <p:nvSpPr>
          <p:cNvPr id="6" name="Alt Bilgi Yer Tutucusu 5">
            <a:extLst>
              <a:ext uri="{FF2B5EF4-FFF2-40B4-BE49-F238E27FC236}">
                <a16:creationId xmlns:a16="http://schemas.microsoft.com/office/drawing/2014/main" id="{CFA1C6CE-E692-14DF-CEA1-24E7EFBFC80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D15CF04-D59F-6C81-2B0E-8CE3D7257FAD}"/>
              </a:ext>
            </a:extLst>
          </p:cNvPr>
          <p:cNvSpPr>
            <a:spLocks noGrp="1"/>
          </p:cNvSpPr>
          <p:nvPr>
            <p:ph type="sldNum" sz="quarter" idx="12"/>
          </p:nvPr>
        </p:nvSpPr>
        <p:spPr/>
        <p:txBody>
          <a:bodyPr/>
          <a:lstStyle/>
          <a:p>
            <a:fld id="{B71A5896-5710-47CE-A9F5-5EDE678B2D3E}" type="slidenum">
              <a:rPr lang="tr-TR" smtClean="0"/>
              <a:t>‹#›</a:t>
            </a:fld>
            <a:endParaRPr lang="tr-TR"/>
          </a:p>
        </p:txBody>
      </p:sp>
    </p:spTree>
    <p:extLst>
      <p:ext uri="{BB962C8B-B14F-4D97-AF65-F5344CB8AC3E}">
        <p14:creationId xmlns:p14="http://schemas.microsoft.com/office/powerpoint/2010/main" val="142105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AA3DD0E2-9832-D8C9-7CDC-8125AD25FB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74E463E-B6E8-5418-D681-B4FF5F83B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422F2CE-A798-3424-A48D-2C78E22CE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AB39F0-0BCC-435E-BBDC-30948A82A304}" type="datetimeFigureOut">
              <a:rPr lang="tr-TR" smtClean="0"/>
              <a:t>24.12.2023</a:t>
            </a:fld>
            <a:endParaRPr lang="tr-TR"/>
          </a:p>
        </p:txBody>
      </p:sp>
      <p:sp>
        <p:nvSpPr>
          <p:cNvPr id="5" name="Alt Bilgi Yer Tutucusu 4">
            <a:extLst>
              <a:ext uri="{FF2B5EF4-FFF2-40B4-BE49-F238E27FC236}">
                <a16:creationId xmlns:a16="http://schemas.microsoft.com/office/drawing/2014/main" id="{A44BF4C6-E812-29D2-5967-A4C5F419A9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39C68A92-FE2E-43BC-629F-A3A2EC71DA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A5896-5710-47CE-A9F5-5EDE678B2D3E}" type="slidenum">
              <a:rPr lang="tr-TR" smtClean="0"/>
              <a:t>‹#›</a:t>
            </a:fld>
            <a:endParaRPr lang="tr-TR"/>
          </a:p>
        </p:txBody>
      </p:sp>
    </p:spTree>
    <p:extLst>
      <p:ext uri="{BB962C8B-B14F-4D97-AF65-F5344CB8AC3E}">
        <p14:creationId xmlns:p14="http://schemas.microsoft.com/office/powerpoint/2010/main" val="3301425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descr="Makine Öğrenimi Nedir?">
            <a:extLst>
              <a:ext uri="{FF2B5EF4-FFF2-40B4-BE49-F238E27FC236}">
                <a16:creationId xmlns:a16="http://schemas.microsoft.com/office/drawing/2014/main" id="{ABC57C90-B336-0A43-221F-91D2693926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18" t="9091"/>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0" name="Rectangle 2059">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2" name="Rectangle 206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4" name="Rectangle 206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Metin kutusu 16">
            <a:extLst>
              <a:ext uri="{FF2B5EF4-FFF2-40B4-BE49-F238E27FC236}">
                <a16:creationId xmlns:a16="http://schemas.microsoft.com/office/drawing/2014/main" id="{CB7EF913-AAD8-01B9-AE9D-89312E660A01}"/>
              </a:ext>
            </a:extLst>
          </p:cNvPr>
          <p:cNvSpPr txBox="1"/>
          <p:nvPr/>
        </p:nvSpPr>
        <p:spPr>
          <a:xfrm>
            <a:off x="8395868" y="2718054"/>
            <a:ext cx="3438906" cy="3207258"/>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en-US" sz="4400" dirty="0">
                <a:solidFill>
                  <a:schemeClr val="bg1"/>
                </a:solidFill>
              </a:rPr>
              <a:t>Making Price Forecasting Of SUWEN Stock Using Machine Learning Techniques</a:t>
            </a:r>
          </a:p>
        </p:txBody>
      </p:sp>
    </p:spTree>
    <p:extLst>
      <p:ext uri="{BB962C8B-B14F-4D97-AF65-F5344CB8AC3E}">
        <p14:creationId xmlns:p14="http://schemas.microsoft.com/office/powerpoint/2010/main" val="174953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çizgi, diyagram, öykü gelişim çizgisi; kumpas; grafiğini çıkarma, eğim, bayır içeren bir resim&#10;&#10;Açıklama otomatik olarak oluşturuldu">
            <a:extLst>
              <a:ext uri="{FF2B5EF4-FFF2-40B4-BE49-F238E27FC236}">
                <a16:creationId xmlns:a16="http://schemas.microsoft.com/office/drawing/2014/main" id="{749AC7D5-4A93-6E26-B3D1-C9B35AFAB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520614"/>
            <a:ext cx="10905066" cy="3816771"/>
          </a:xfrm>
          <a:prstGeom prst="rect">
            <a:avLst/>
          </a:prstGeom>
        </p:spPr>
      </p:pic>
    </p:spTree>
    <p:extLst>
      <p:ext uri="{BB962C8B-B14F-4D97-AF65-F5344CB8AC3E}">
        <p14:creationId xmlns:p14="http://schemas.microsoft.com/office/powerpoint/2010/main" val="275510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diyagram, çizgi, harita içeren bir resim&#10;&#10;Açıklama otomatik olarak oluşturuldu">
            <a:extLst>
              <a:ext uri="{FF2B5EF4-FFF2-40B4-BE49-F238E27FC236}">
                <a16:creationId xmlns:a16="http://schemas.microsoft.com/office/drawing/2014/main" id="{15CB1D85-5C25-50C6-B2C3-A853EDD3B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534244"/>
            <a:ext cx="10905066" cy="3789511"/>
          </a:xfrm>
          <a:prstGeom prst="rect">
            <a:avLst/>
          </a:prstGeom>
        </p:spPr>
      </p:pic>
    </p:spTree>
    <p:extLst>
      <p:ext uri="{BB962C8B-B14F-4D97-AF65-F5344CB8AC3E}">
        <p14:creationId xmlns:p14="http://schemas.microsoft.com/office/powerpoint/2010/main" val="64948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diyagram, çizgi, metin içeren bir resim&#10;&#10;Açıklama otomatik olarak oluşturuldu">
            <a:extLst>
              <a:ext uri="{FF2B5EF4-FFF2-40B4-BE49-F238E27FC236}">
                <a16:creationId xmlns:a16="http://schemas.microsoft.com/office/drawing/2014/main" id="{652B421E-D8F4-2BCD-9BFA-D58198341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316144"/>
            <a:ext cx="10905066" cy="4225712"/>
          </a:xfrm>
          <a:prstGeom prst="rect">
            <a:avLst/>
          </a:prstGeom>
        </p:spPr>
      </p:pic>
    </p:spTree>
    <p:extLst>
      <p:ext uri="{BB962C8B-B14F-4D97-AF65-F5344CB8AC3E}">
        <p14:creationId xmlns:p14="http://schemas.microsoft.com/office/powerpoint/2010/main" val="105537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A609C5E9-2C24-D736-24B1-A4660A17381E}"/>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60846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508572-497D-63F2-A187-59E64E65DF5D}"/>
              </a:ext>
            </a:extLst>
          </p:cNvPr>
          <p:cNvSpPr>
            <a:spLocks noGrp="1"/>
          </p:cNvSpPr>
          <p:nvPr>
            <p:ph type="title"/>
          </p:nvPr>
        </p:nvSpPr>
        <p:spPr/>
        <p:txBody>
          <a:bodyPr/>
          <a:lstStyle/>
          <a:p>
            <a:endParaRPr lang="tr-TR"/>
          </a:p>
        </p:txBody>
      </p:sp>
      <p:pic>
        <p:nvPicPr>
          <p:cNvPr id="6" name="İçerik Yer Tutucusu 5" descr="metin, ekran görüntüsü, diyagram, tasarım içeren bir resim">
            <a:extLst>
              <a:ext uri="{FF2B5EF4-FFF2-40B4-BE49-F238E27FC236}">
                <a16:creationId xmlns:a16="http://schemas.microsoft.com/office/drawing/2014/main" id="{F74B99AC-3609-FE86-C5BD-F5CD53F03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08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7D08D8-6A90-AF74-8103-24471F27BFF2}"/>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7C479A5C-3483-7869-0E00-E1FDE765F931}"/>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40E2535C-CB53-BF38-F3EC-E6A1E3E6A903}"/>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245956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29657A-6B41-8CE2-2B3F-1A0548BD0B75}"/>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EE2B9D30-5208-B6CC-0696-1AEF82E67297}"/>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5D46AB63-1B84-C330-876E-309D53FB0183}"/>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59121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315393-C7AC-BBCD-E90E-3E620A7C642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5A7D1443-0AD8-6C88-B512-D632E713EC5A}"/>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CAB1E2E4-DC5D-DC6B-AC1A-AA524FC8CBF5}"/>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9477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19968D-4EBC-1AC4-79E7-9D56D5A4F78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0498797-269F-4EDE-BF9A-1829CD453780}"/>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5E4FAA1C-6E47-42AB-D971-15819BAF8BA7}"/>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44266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E48711-67E7-59CC-F363-E633A7E48D5D}"/>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9EE2FCE0-DF64-F0E5-A06B-E233102C8015}"/>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85DF1638-145F-0BF3-6385-F9293794694D}"/>
              </a:ext>
            </a:extLst>
          </p:cNvPr>
          <p:cNvPicPr>
            <a:picLocks noChangeAspect="1"/>
          </p:cNvPicPr>
          <p:nvPr/>
        </p:nvPicPr>
        <p:blipFill>
          <a:blip r:embed="rId2"/>
          <a:stretch>
            <a:fillRect/>
          </a:stretch>
        </p:blipFill>
        <p:spPr>
          <a:xfrm>
            <a:off x="1" y="0"/>
            <a:ext cx="12191998" cy="6857999"/>
          </a:xfrm>
          <a:prstGeom prst="rect">
            <a:avLst/>
          </a:prstGeom>
        </p:spPr>
      </p:pic>
    </p:spTree>
    <p:extLst>
      <p:ext uri="{BB962C8B-B14F-4D97-AF65-F5344CB8AC3E}">
        <p14:creationId xmlns:p14="http://schemas.microsoft.com/office/powerpoint/2010/main" val="218753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0" name="Rectangle 3089">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Rectangle 3091">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CEA89AC-6B0B-A5A5-1C48-C04F1FCDDB01}"/>
              </a:ext>
            </a:extLst>
          </p:cNvPr>
          <p:cNvSpPr>
            <a:spLocks noGrp="1"/>
          </p:cNvSpPr>
          <p:nvPr>
            <p:ph type="ctrTitle"/>
          </p:nvPr>
        </p:nvSpPr>
        <p:spPr>
          <a:xfrm>
            <a:off x="830208" y="745584"/>
            <a:ext cx="3595678" cy="1330839"/>
          </a:xfrm>
        </p:spPr>
        <p:txBody>
          <a:bodyPr vert="horz" lIns="91440" tIns="45720" rIns="91440" bIns="45720" rtlCol="0" anchor="ctr">
            <a:normAutofit/>
          </a:bodyPr>
          <a:lstStyle/>
          <a:p>
            <a:pPr algn="l"/>
            <a:r>
              <a:rPr lang="en-US" sz="3400" dirty="0"/>
              <a:t>Which Techniques Did We Use?</a:t>
            </a:r>
          </a:p>
        </p:txBody>
      </p:sp>
      <p:sp>
        <p:nvSpPr>
          <p:cNvPr id="3" name="Alt Başlık 2">
            <a:extLst>
              <a:ext uri="{FF2B5EF4-FFF2-40B4-BE49-F238E27FC236}">
                <a16:creationId xmlns:a16="http://schemas.microsoft.com/office/drawing/2014/main" id="{AEAF4485-EAF4-138A-5782-E872A0EB6D99}"/>
              </a:ext>
            </a:extLst>
          </p:cNvPr>
          <p:cNvSpPr>
            <a:spLocks noGrp="1"/>
          </p:cNvSpPr>
          <p:nvPr>
            <p:ph type="subTitle" idx="1"/>
          </p:nvPr>
        </p:nvSpPr>
        <p:spPr>
          <a:xfrm>
            <a:off x="830208" y="2203830"/>
            <a:ext cx="3158741" cy="3908586"/>
          </a:xfrm>
        </p:spPr>
        <p:txBody>
          <a:bodyPr vert="horz" lIns="91440" tIns="45720" rIns="91440" bIns="45720" rtlCol="0">
            <a:normAutofit/>
          </a:bodyPr>
          <a:lstStyle/>
          <a:p>
            <a:pPr indent="-228600" algn="l">
              <a:buFont typeface="Arial" panose="020B0604020202020204" pitchFamily="34" charset="0"/>
              <a:buChar char="•"/>
            </a:pPr>
            <a:r>
              <a:rPr lang="en-US" sz="2000" dirty="0"/>
              <a:t>RNN </a:t>
            </a:r>
          </a:p>
          <a:p>
            <a:pPr indent="-228600" algn="l">
              <a:buFont typeface="Arial" panose="020B0604020202020204" pitchFamily="34" charset="0"/>
              <a:buChar char="•"/>
            </a:pPr>
            <a:r>
              <a:rPr lang="en-US" sz="2000" dirty="0"/>
              <a:t>LSTM</a:t>
            </a:r>
          </a:p>
          <a:p>
            <a:pPr indent="-228600" algn="l">
              <a:buFont typeface="Arial" panose="020B0604020202020204" pitchFamily="34" charset="0"/>
              <a:buChar char="•"/>
            </a:pPr>
            <a:r>
              <a:rPr lang="en-US" sz="2000" dirty="0"/>
              <a:t>MOVING AVERAGE</a:t>
            </a:r>
          </a:p>
          <a:p>
            <a:pPr indent="-228600" algn="l">
              <a:buFont typeface="Arial" panose="020B0604020202020204" pitchFamily="34" charset="0"/>
              <a:buChar char="•"/>
            </a:pPr>
            <a:r>
              <a:rPr lang="en-US" sz="2000" dirty="0"/>
              <a:t>ARIMA</a:t>
            </a:r>
          </a:p>
        </p:txBody>
      </p:sp>
      <p:pic>
        <p:nvPicPr>
          <p:cNvPr id="3074" name="Picture 2" descr="Makine Öğrenmesi - Masraff">
            <a:extLst>
              <a:ext uri="{FF2B5EF4-FFF2-40B4-BE49-F238E27FC236}">
                <a16:creationId xmlns:a16="http://schemas.microsoft.com/office/drawing/2014/main" id="{0AB7D924-EE59-5A50-9B96-26503A6533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15" r="12522" b="-1"/>
          <a:stretch/>
        </p:blipFill>
        <p:spPr bwMode="auto">
          <a:xfrm>
            <a:off x="4614090" y="-11673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38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5029DC-AEDF-5D94-6643-5A70C66633BE}"/>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31496AAF-7BFB-53F6-6C65-EC5C601D9E63}"/>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FB8112CC-079A-2CE3-C85B-2174F0F34B36}"/>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81955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E1842D-6851-CEFB-1F47-9F80D742B96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17950A81-9F40-A1AC-5669-24171DEDDDC4}"/>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47A49156-A5E9-CB67-BE6A-5164C24F5C52}"/>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23572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09FE9D-BCE9-BD3C-903F-E90070CD491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6E1EB086-419A-2B56-1739-88768A4BFF8C}"/>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F3DF8BFE-D650-65BA-C40B-F91061925160}"/>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57863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BE3D00-4B28-FF47-3ED3-51EEF921073F}"/>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9AA10E5E-0503-A400-A615-534D9C5CBE15}"/>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DD905848-B612-36FE-BB34-B85CEB8D5062}"/>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02309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4DBD27-9A0E-6EC7-6F6D-91B4D5DA3819}"/>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0DE15A89-8D49-CFDF-3B4D-0EB0261F0D1D}"/>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86DDA94B-AF2B-5BF4-51E3-CE8C93E884E3}"/>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79095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85BED0-D62D-5ECC-C3C9-8493F5F5F25E}"/>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966609B2-139B-EE6A-0679-0F8753B6BA5F}"/>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C0CA1649-379F-85BC-2B18-C31C84D38AF6}"/>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7600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8D0D9A-F6F2-DEC7-C06D-32B83EB97CE2}"/>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4FB2EAC6-C15D-5B77-DB6A-39FFFC2E6EF2}"/>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75E261CE-2C96-B0F9-D257-2A53B8540B92}"/>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13434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AA04A0-8EB6-F74A-B61C-30CA92173E2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F29E6B59-1C86-990F-5ED7-935D6006BF0B}"/>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1115A2BF-8C99-5285-186D-374E05C5F63A}"/>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74262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F9AA4C-AEAA-1EF9-F8C2-B3613C4BAA1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AE31FC94-92F2-4362-01CF-C40D063A721B}"/>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0483EA9E-1336-74FC-EBE7-30A86B581554}"/>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410971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DE776E-F86A-4CFB-7B68-2B941EE92C75}"/>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7E09E7B-87F6-BE7C-7F3C-428370CA6315}"/>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8F6E1912-AF2A-5024-B2A4-F0BA9C4E2F80}"/>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69573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2B29CAF-3A15-A005-C2EB-30506C4A4518}"/>
              </a:ext>
            </a:extLst>
          </p:cNvPr>
          <p:cNvSpPr>
            <a:spLocks noGrp="1"/>
          </p:cNvSpPr>
          <p:nvPr>
            <p:ph type="title"/>
          </p:nvPr>
        </p:nvSpPr>
        <p:spPr>
          <a:xfrm>
            <a:off x="7320466" y="609600"/>
            <a:ext cx="4498640" cy="1330839"/>
          </a:xfrm>
        </p:spPr>
        <p:txBody>
          <a:bodyPr>
            <a:normAutofit fontScale="90000"/>
          </a:bodyPr>
          <a:lstStyle/>
          <a:p>
            <a:r>
              <a:rPr lang="tr-TR" sz="3100" dirty="0" err="1"/>
              <a:t>What</a:t>
            </a:r>
            <a:r>
              <a:rPr lang="tr-TR" sz="3100" dirty="0"/>
              <a:t> Is RNN ?</a:t>
            </a:r>
            <a:br>
              <a:rPr lang="tr-TR" sz="3100" dirty="0"/>
            </a:br>
            <a:r>
              <a:rPr lang="tr-TR" sz="3100" dirty="0"/>
              <a:t>(</a:t>
            </a:r>
            <a:r>
              <a:rPr lang="tr-TR" sz="3100" dirty="0" err="1"/>
              <a:t>Recurrent</a:t>
            </a:r>
            <a:r>
              <a:rPr lang="tr-TR" sz="3100" dirty="0"/>
              <a:t> </a:t>
            </a:r>
            <a:r>
              <a:rPr lang="tr-TR" sz="3100" dirty="0" err="1"/>
              <a:t>Neural</a:t>
            </a:r>
            <a:r>
              <a:rPr lang="tr-TR" sz="3100" dirty="0"/>
              <a:t> Network)</a:t>
            </a:r>
          </a:p>
        </p:txBody>
      </p:sp>
      <p:pic>
        <p:nvPicPr>
          <p:cNvPr id="4" name="Resim 3">
            <a:extLst>
              <a:ext uri="{FF2B5EF4-FFF2-40B4-BE49-F238E27FC236}">
                <a16:creationId xmlns:a16="http://schemas.microsoft.com/office/drawing/2014/main" id="{CEE9C6C3-E771-5DDE-EB04-4AADFB18E2AB}"/>
              </a:ext>
            </a:extLst>
          </p:cNvPr>
          <p:cNvPicPr>
            <a:picLocks noChangeAspect="1"/>
          </p:cNvPicPr>
          <p:nvPr/>
        </p:nvPicPr>
        <p:blipFill rotWithShape="1">
          <a:blip r:embed="rId2"/>
          <a:srcRect r="1" b="634"/>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İçerik Yer Tutucusu 2">
            <a:extLst>
              <a:ext uri="{FF2B5EF4-FFF2-40B4-BE49-F238E27FC236}">
                <a16:creationId xmlns:a16="http://schemas.microsoft.com/office/drawing/2014/main" id="{0A547F3F-D233-A0EE-A466-CDBE9C546F20}"/>
              </a:ext>
            </a:extLst>
          </p:cNvPr>
          <p:cNvSpPr>
            <a:spLocks noGrp="1"/>
          </p:cNvSpPr>
          <p:nvPr>
            <p:ph idx="1"/>
          </p:nvPr>
        </p:nvSpPr>
        <p:spPr>
          <a:xfrm>
            <a:off x="7320465" y="2194102"/>
            <a:ext cx="4140013" cy="3908586"/>
          </a:xfrm>
        </p:spPr>
        <p:txBody>
          <a:bodyPr>
            <a:normAutofit/>
          </a:bodyPr>
          <a:lstStyle/>
          <a:p>
            <a:r>
              <a:rPr lang="en-US" sz="2000"/>
              <a:t>They are specifically designed to work with ordinal data. Traditional neural networks can have difficulty processing sequential data because information from previous time steps of such data is often lost. RNNs are designed to solve this problem and can work more effectively with sequential data by retaining information from previous time steps.</a:t>
            </a:r>
            <a:endParaRPr lang="tr-TR" sz="2000"/>
          </a:p>
        </p:txBody>
      </p:sp>
    </p:spTree>
    <p:extLst>
      <p:ext uri="{BB962C8B-B14F-4D97-AF65-F5344CB8AC3E}">
        <p14:creationId xmlns:p14="http://schemas.microsoft.com/office/powerpoint/2010/main" val="69829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F62EAE-B64A-4BC3-0D39-D398DB9081D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D0C9A779-5FFE-2BE2-0114-3BD0BA0A9DB4}"/>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E176FE68-3836-91A9-A8B8-F4C4E639A0F6}"/>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74203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1537C2-5958-3FB0-9F7F-36D030487EEF}"/>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61FC8AF6-A226-3EF9-3A1E-D580AF207BC7}"/>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A35391AE-1C20-4FA2-3E36-3DACDEE56EE4}"/>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61771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38C696-D1E4-6A68-5EC6-397221A04DE6}"/>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75C35DFA-B559-369A-2024-B6D78D952058}"/>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57E8E249-8186-FBA4-0257-A42A82701F71}"/>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424440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605180-FB59-78AE-FC1F-61DC18CBD53A}"/>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0658D646-4026-F6CA-9500-B19BE2C9DC24}"/>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0DEABD7D-6001-9477-F520-6A23D418DF97}"/>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2685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A71FC8-254F-FE2F-583B-CA16C0A75C4D}"/>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AF1C0874-B7D0-99A0-9456-7EBA9272584E}"/>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649DEB18-181D-FB2A-BC40-ECA38C9BFDD6}"/>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5250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2084E8-60C6-A48C-9132-8676E90EFC6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D560BCD-0D8F-0814-A45A-7A39114AB59C}"/>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A3BAB7E7-0A11-D4EC-90F8-432F96846901}"/>
              </a:ext>
            </a:extLst>
          </p:cNvPr>
          <p:cNvPicPr>
            <a:picLocks noChangeAspect="1"/>
          </p:cNvPicPr>
          <p:nvPr/>
        </p:nvPicPr>
        <p:blipFill>
          <a:blip r:embed="rId2"/>
          <a:stretch>
            <a:fillRect/>
          </a:stretch>
        </p:blipFill>
        <p:spPr>
          <a:xfrm>
            <a:off x="0" y="-23664"/>
            <a:ext cx="12234068" cy="6881664"/>
          </a:xfrm>
          <a:prstGeom prst="rect">
            <a:avLst/>
          </a:prstGeom>
        </p:spPr>
      </p:pic>
    </p:spTree>
    <p:extLst>
      <p:ext uri="{BB962C8B-B14F-4D97-AF65-F5344CB8AC3E}">
        <p14:creationId xmlns:p14="http://schemas.microsoft.com/office/powerpoint/2010/main" val="23024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368731-2B34-2491-E713-69163C4C7BAD}"/>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8A84003-5C3B-E2FE-4C6C-3648A4046493}"/>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AA6A0FDA-FDD9-1458-83D2-B8C741DB9E33}"/>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1450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B592F9-732F-653E-36F1-E740BA311465}"/>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F785C72-6A26-A9DB-5269-A1DEA9C00EE8}"/>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AF7C4087-CA13-7224-C355-6DF67C006E3A}"/>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44745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1C1426-47F3-A6BD-CA37-68F3529CEA6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38B594AB-2450-6603-75E9-AD4E80A2E7CF}"/>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93533EA2-0C63-9D7B-119E-FD39E4BD8814}"/>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25652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11C658-DE16-EDCD-DC36-404C854AC46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4779AC5F-F26D-E64D-2BB5-CDCA1FD3BBAD}"/>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E2AAE42E-3266-7B8C-DE44-D4E49EEE4A04}"/>
              </a:ext>
            </a:extLst>
          </p:cNvPr>
          <p:cNvPicPr>
            <a:picLocks noChangeAspect="1"/>
          </p:cNvPicPr>
          <p:nvPr/>
        </p:nvPicPr>
        <p:blipFill>
          <a:blip r:embed="rId2"/>
          <a:stretch>
            <a:fillRect/>
          </a:stretch>
        </p:blipFill>
        <p:spPr>
          <a:xfrm>
            <a:off x="1" y="1"/>
            <a:ext cx="12192000" cy="6858000"/>
          </a:xfrm>
          <a:prstGeom prst="rect">
            <a:avLst/>
          </a:prstGeom>
        </p:spPr>
      </p:pic>
    </p:spTree>
    <p:extLst>
      <p:ext uri="{BB962C8B-B14F-4D97-AF65-F5344CB8AC3E}">
        <p14:creationId xmlns:p14="http://schemas.microsoft.com/office/powerpoint/2010/main" val="182585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DE18496-E572-415F-AE6B-E22832456725}"/>
              </a:ext>
            </a:extLst>
          </p:cNvPr>
          <p:cNvSpPr>
            <a:spLocks noGrp="1"/>
          </p:cNvSpPr>
          <p:nvPr>
            <p:ph type="title"/>
          </p:nvPr>
        </p:nvSpPr>
        <p:spPr>
          <a:xfrm>
            <a:off x="5099266" y="601133"/>
            <a:ext cx="6272784" cy="1535051"/>
          </a:xfrm>
        </p:spPr>
        <p:txBody>
          <a:bodyPr anchor="b">
            <a:normAutofit/>
          </a:bodyPr>
          <a:lstStyle/>
          <a:p>
            <a:r>
              <a:rPr lang="en-US" sz="5200" dirty="0"/>
              <a:t>How does the </a:t>
            </a:r>
            <a:r>
              <a:rPr lang="en-US" sz="5200" dirty="0" err="1"/>
              <a:t>Rnn</a:t>
            </a:r>
            <a:r>
              <a:rPr lang="en-US" sz="5200" dirty="0"/>
              <a:t> technique work</a:t>
            </a:r>
            <a:r>
              <a:rPr lang="tr-TR" sz="5200" dirty="0"/>
              <a:t>?</a:t>
            </a:r>
          </a:p>
        </p:txBody>
      </p:sp>
      <p:pic>
        <p:nvPicPr>
          <p:cNvPr id="6" name="Resim 5" descr="ekran görüntüsü, simge, sembol, grafik, yazı tipi içeren bir resim&#10;&#10;Açıklama otomatik olarak oluşturuldu">
            <a:extLst>
              <a:ext uri="{FF2B5EF4-FFF2-40B4-BE49-F238E27FC236}">
                <a16:creationId xmlns:a16="http://schemas.microsoft.com/office/drawing/2014/main" id="{282D0615-DDCD-251B-343B-F9A5A51F5FB9}"/>
              </a:ext>
            </a:extLst>
          </p:cNvPr>
          <p:cNvPicPr>
            <a:picLocks noChangeAspect="1"/>
          </p:cNvPicPr>
          <p:nvPr/>
        </p:nvPicPr>
        <p:blipFill rotWithShape="1">
          <a:blip r:embed="rId2"/>
          <a:srcRect r="839"/>
          <a:stretch/>
        </p:blipFill>
        <p:spPr>
          <a:xfrm>
            <a:off x="171470" y="10"/>
            <a:ext cx="4505305" cy="6857990"/>
          </a:xfrm>
          <a:prstGeom prst="rect">
            <a:avLst/>
          </a:prstGeom>
        </p:spPr>
      </p:pic>
      <p:sp>
        <p:nvSpPr>
          <p:cNvPr id="25"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8673201A-C0F6-FE60-CA4E-F15D5A9FDC90}"/>
              </a:ext>
            </a:extLst>
          </p:cNvPr>
          <p:cNvSpPr>
            <a:spLocks noGrp="1"/>
          </p:cNvSpPr>
          <p:nvPr>
            <p:ph idx="1"/>
          </p:nvPr>
        </p:nvSpPr>
        <p:spPr>
          <a:xfrm>
            <a:off x="5080216" y="2476703"/>
            <a:ext cx="6391894" cy="4040778"/>
          </a:xfrm>
        </p:spPr>
        <p:txBody>
          <a:bodyPr>
            <a:normAutofit fontScale="92500" lnSpcReduction="10000"/>
          </a:bodyPr>
          <a:lstStyle/>
          <a:p>
            <a:r>
              <a:rPr lang="en-US" sz="1800" dirty="0"/>
              <a:t>The basic structure of RNNs is as follows:</a:t>
            </a:r>
          </a:p>
          <a:p>
            <a:endParaRPr lang="en-US" sz="1800" dirty="0"/>
          </a:p>
          <a:p>
            <a:r>
              <a:rPr lang="en-US" sz="1800" dirty="0"/>
              <a:t>1-Recurrent Structure: RNNs have an internal loop that contains information from previous time steps. This ensures that the network can remember information from previous steps.</a:t>
            </a:r>
          </a:p>
          <a:p>
            <a:endParaRPr lang="en-US" sz="1800" dirty="0"/>
          </a:p>
          <a:p>
            <a:r>
              <a:rPr lang="en-US" sz="1800" dirty="0"/>
              <a:t>2-Inputs and Outputs: RNNs take an input series and produce an output series. For example, when building a language model, the input could be a sentence and the output could be the probabilities of one word or the next word.</a:t>
            </a:r>
          </a:p>
          <a:p>
            <a:endParaRPr lang="en-US" sz="1800" dirty="0"/>
          </a:p>
          <a:p>
            <a:r>
              <a:rPr lang="en-US" sz="1800" dirty="0"/>
              <a:t>3-Parameter Sharing: RNNs share parameters by using the same network repeatedly. That is, the weights and parameters learned while training the network are the same across all time steps.</a:t>
            </a:r>
            <a:endParaRPr lang="tr-TR" sz="1800" dirty="0"/>
          </a:p>
        </p:txBody>
      </p:sp>
    </p:spTree>
    <p:extLst>
      <p:ext uri="{BB962C8B-B14F-4D97-AF65-F5344CB8AC3E}">
        <p14:creationId xmlns:p14="http://schemas.microsoft.com/office/powerpoint/2010/main" val="141107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176480-0B7B-9240-9EB7-2D09EBD256E9}"/>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DC47FFB6-202C-DC28-5A36-5E06C1A3F55F}"/>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0E25F0B4-D48E-72EE-FC7B-94C45E38680B}"/>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29376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6EA7E5F-A0F6-B218-A80B-B84F3743F0E2}"/>
              </a:ext>
            </a:extLst>
          </p:cNvPr>
          <p:cNvSpPr>
            <a:spLocks noGrp="1"/>
          </p:cNvSpPr>
          <p:nvPr>
            <p:ph type="title"/>
          </p:nvPr>
        </p:nvSpPr>
        <p:spPr>
          <a:xfrm>
            <a:off x="6574587" y="2589085"/>
            <a:ext cx="4805996" cy="1297115"/>
          </a:xfrm>
        </p:spPr>
        <p:txBody>
          <a:bodyPr vert="horz" lIns="91440" tIns="45720" rIns="91440" bIns="45720" rtlCol="0" anchor="t">
            <a:normAutofit/>
          </a:bodyPr>
          <a:lstStyle/>
          <a:p>
            <a:r>
              <a:rPr lang="en-US" sz="3700" kern="1200" dirty="0">
                <a:solidFill>
                  <a:schemeClr val="tx2"/>
                </a:solidFill>
                <a:latin typeface="+mj-lt"/>
                <a:ea typeface="+mj-ea"/>
                <a:cs typeface="+mj-cs"/>
              </a:rPr>
              <a:t>How did we use the </a:t>
            </a:r>
            <a:r>
              <a:rPr lang="en-US" sz="3700" kern="1200" dirty="0" err="1">
                <a:solidFill>
                  <a:schemeClr val="tx2"/>
                </a:solidFill>
                <a:latin typeface="+mj-lt"/>
                <a:ea typeface="+mj-ea"/>
                <a:cs typeface="+mj-cs"/>
              </a:rPr>
              <a:t>Rnn</a:t>
            </a:r>
            <a:r>
              <a:rPr lang="en-US" sz="3700" kern="1200" dirty="0">
                <a:solidFill>
                  <a:schemeClr val="tx2"/>
                </a:solidFill>
                <a:latin typeface="+mj-lt"/>
                <a:ea typeface="+mj-ea"/>
                <a:cs typeface="+mj-cs"/>
              </a:rPr>
              <a:t> method in our project?</a:t>
            </a:r>
          </a:p>
        </p:txBody>
      </p:sp>
      <p:sp>
        <p:nvSpPr>
          <p:cNvPr id="3" name="İçerik Yer Tutucusu 2">
            <a:extLst>
              <a:ext uri="{FF2B5EF4-FFF2-40B4-BE49-F238E27FC236}">
                <a16:creationId xmlns:a16="http://schemas.microsoft.com/office/drawing/2014/main" id="{7F70B1E3-1D91-5B73-58F7-4E6B12AC92D9}"/>
              </a:ext>
            </a:extLst>
          </p:cNvPr>
          <p:cNvSpPr>
            <a:spLocks noGrp="1"/>
          </p:cNvSpPr>
          <p:nvPr>
            <p:ph idx="1"/>
          </p:nvPr>
        </p:nvSpPr>
        <p:spPr>
          <a:xfrm>
            <a:off x="6590966" y="3428999"/>
            <a:ext cx="4805691" cy="838831"/>
          </a:xfrm>
        </p:spPr>
        <p:txBody>
          <a:bodyPr vert="horz" lIns="91440" tIns="45720" rIns="91440" bIns="45720" rtlCol="0" anchor="b">
            <a:normAutofit/>
          </a:bodyPr>
          <a:lstStyle/>
          <a:p>
            <a:pPr marL="0" indent="0">
              <a:buNone/>
            </a:pPr>
            <a:r>
              <a:rPr lang="en-US" sz="2000" kern="1200">
                <a:solidFill>
                  <a:schemeClr val="tx2"/>
                </a:solidFill>
                <a:latin typeface="+mn-lt"/>
                <a:ea typeface="+mn-ea"/>
                <a:cs typeface="+mn-cs"/>
              </a:rPr>
              <a:t>Let's examine how we use it with its codes;</a:t>
            </a:r>
          </a:p>
        </p:txBody>
      </p:sp>
      <p:pic>
        <p:nvPicPr>
          <p:cNvPr id="7" name="Graphic 6" descr="Magnifying glass">
            <a:extLst>
              <a:ext uri="{FF2B5EF4-FFF2-40B4-BE49-F238E27FC236}">
                <a16:creationId xmlns:a16="http://schemas.microsoft.com/office/drawing/2014/main" id="{12154A67-8AC7-4B9C-6BBB-B8C20D6015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1278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E422339-2F71-4CA5-9807-D908FDA67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Metin kutusu 3">
            <a:extLst>
              <a:ext uri="{FF2B5EF4-FFF2-40B4-BE49-F238E27FC236}">
                <a16:creationId xmlns:a16="http://schemas.microsoft.com/office/drawing/2014/main" id="{11959A80-70C3-32B2-1B7B-81AE221DC31E}"/>
              </a:ext>
            </a:extLst>
          </p:cNvPr>
          <p:cNvSpPr txBox="1"/>
          <p:nvPr/>
        </p:nvSpPr>
        <p:spPr>
          <a:xfrm>
            <a:off x="549277" y="469448"/>
            <a:ext cx="7202485" cy="108789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200">
                <a:latin typeface="+mj-lt"/>
                <a:ea typeface="+mj-ea"/>
                <a:cs typeface="+mj-cs"/>
              </a:rPr>
              <a:t>As a first step, we started by preparing the libraries and data sets we will use.</a:t>
            </a:r>
          </a:p>
        </p:txBody>
      </p:sp>
      <p:pic>
        <p:nvPicPr>
          <p:cNvPr id="7" name="Resim 6" descr="metin, ekran görüntüsü, yazı tipi, yazılım içeren bir resim&#10;&#10;Açıklama otomatik olarak oluşturuldu">
            <a:extLst>
              <a:ext uri="{FF2B5EF4-FFF2-40B4-BE49-F238E27FC236}">
                <a16:creationId xmlns:a16="http://schemas.microsoft.com/office/drawing/2014/main" id="{B0EF94E4-3BB1-81E8-322E-0D54CC194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982" y="1781136"/>
            <a:ext cx="4096315" cy="3746629"/>
          </a:xfrm>
          <a:prstGeom prst="rect">
            <a:avLst/>
          </a:prstGeom>
          <a:effectLst>
            <a:outerShdw blurRad="508000" dist="101600" dir="5400000" algn="tl" rotWithShape="0">
              <a:prstClr val="black">
                <a:alpha val="10000"/>
              </a:prstClr>
            </a:outerShdw>
          </a:effectLst>
        </p:spPr>
      </p:pic>
      <p:sp>
        <p:nvSpPr>
          <p:cNvPr id="5" name="Metin kutusu 4">
            <a:extLst>
              <a:ext uri="{FF2B5EF4-FFF2-40B4-BE49-F238E27FC236}">
                <a16:creationId xmlns:a16="http://schemas.microsoft.com/office/drawing/2014/main" id="{CAB1E728-E47E-9F51-4E66-8C4AC0A3B197}"/>
              </a:ext>
            </a:extLst>
          </p:cNvPr>
          <p:cNvSpPr txBox="1"/>
          <p:nvPr/>
        </p:nvSpPr>
        <p:spPr>
          <a:xfrm>
            <a:off x="0" y="469448"/>
            <a:ext cx="873550" cy="56726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1 -</a:t>
            </a:r>
          </a:p>
        </p:txBody>
      </p:sp>
      <p:pic>
        <p:nvPicPr>
          <p:cNvPr id="9" name="Resim 8" descr="metin, ekran görüntüsü, yazı tipi, sayı, numara içeren bir resim&#10;&#10;Açıklama otomatik olarak oluşturuldu">
            <a:extLst>
              <a:ext uri="{FF2B5EF4-FFF2-40B4-BE49-F238E27FC236}">
                <a16:creationId xmlns:a16="http://schemas.microsoft.com/office/drawing/2014/main" id="{D63CDB51-44A0-ED2C-EF18-797356854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947" y="1781136"/>
            <a:ext cx="4301071" cy="3827953"/>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424818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67FFE10-EB8A-4ED1-C980-A245A4BB32F5}"/>
              </a:ext>
            </a:extLst>
          </p:cNvPr>
          <p:cNvSpPr>
            <a:spLocks noGrp="1"/>
          </p:cNvSpPr>
          <p:nvPr>
            <p:ph sz="half" idx="1"/>
          </p:nvPr>
        </p:nvSpPr>
        <p:spPr>
          <a:xfrm>
            <a:off x="676676" y="495300"/>
            <a:ext cx="5181600" cy="1733424"/>
          </a:xfrm>
        </p:spPr>
        <p:txBody>
          <a:bodyPr/>
          <a:lstStyle/>
          <a:p>
            <a:r>
              <a:rPr lang="en-US" dirty="0"/>
              <a:t>As a second step, we normalized all the features and brought them to a certain range. So we helped it perform better.</a:t>
            </a:r>
            <a:endParaRPr lang="tr-TR" dirty="0"/>
          </a:p>
        </p:txBody>
      </p:sp>
      <p:sp>
        <p:nvSpPr>
          <p:cNvPr id="4" name="Metin kutusu 3">
            <a:extLst>
              <a:ext uri="{FF2B5EF4-FFF2-40B4-BE49-F238E27FC236}">
                <a16:creationId xmlns:a16="http://schemas.microsoft.com/office/drawing/2014/main" id="{DEC09968-F5C4-4B12-B363-C5EAED6DF27D}"/>
              </a:ext>
            </a:extLst>
          </p:cNvPr>
          <p:cNvSpPr txBox="1"/>
          <p:nvPr/>
        </p:nvSpPr>
        <p:spPr>
          <a:xfrm>
            <a:off x="238126" y="511175"/>
            <a:ext cx="609600" cy="461665"/>
          </a:xfrm>
          <a:prstGeom prst="rect">
            <a:avLst/>
          </a:prstGeom>
          <a:noFill/>
        </p:spPr>
        <p:txBody>
          <a:bodyPr wrap="square" rtlCol="0">
            <a:spAutoFit/>
          </a:bodyPr>
          <a:lstStyle/>
          <a:p>
            <a:r>
              <a:rPr lang="tr-TR" sz="2400" dirty="0"/>
              <a:t>2</a:t>
            </a:r>
            <a:endParaRPr lang="tr-TR" dirty="0"/>
          </a:p>
        </p:txBody>
      </p:sp>
      <p:pic>
        <p:nvPicPr>
          <p:cNvPr id="6" name="Resim 5" descr="metin, ekran görüntüsü, yazı tipi içeren bir resim&#10;&#10;Açıklama otomatik olarak oluşturuldu">
            <a:extLst>
              <a:ext uri="{FF2B5EF4-FFF2-40B4-BE49-F238E27FC236}">
                <a16:creationId xmlns:a16="http://schemas.microsoft.com/office/drawing/2014/main" id="{9C2F2772-1B84-C612-2E15-CF23CB655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1" y="2228724"/>
            <a:ext cx="5086751" cy="4248276"/>
          </a:xfrm>
          <a:prstGeom prst="rect">
            <a:avLst/>
          </a:prstGeom>
        </p:spPr>
      </p:pic>
      <p:sp>
        <p:nvSpPr>
          <p:cNvPr id="7" name="Metin kutusu 6">
            <a:extLst>
              <a:ext uri="{FF2B5EF4-FFF2-40B4-BE49-F238E27FC236}">
                <a16:creationId xmlns:a16="http://schemas.microsoft.com/office/drawing/2014/main" id="{E8D632EF-D32B-4F41-0D87-FF3DC441B616}"/>
              </a:ext>
            </a:extLst>
          </p:cNvPr>
          <p:cNvSpPr txBox="1"/>
          <p:nvPr/>
        </p:nvSpPr>
        <p:spPr>
          <a:xfrm>
            <a:off x="5953125" y="495300"/>
            <a:ext cx="5886450" cy="954107"/>
          </a:xfrm>
          <a:prstGeom prst="rect">
            <a:avLst/>
          </a:prstGeom>
          <a:noFill/>
        </p:spPr>
        <p:txBody>
          <a:bodyPr wrap="square" rtlCol="0">
            <a:spAutoFit/>
          </a:bodyPr>
          <a:lstStyle/>
          <a:p>
            <a:r>
              <a:rPr lang="tr-TR" sz="2800" dirty="0"/>
              <a:t>3- </a:t>
            </a:r>
            <a:r>
              <a:rPr lang="en-US" sz="2800" dirty="0"/>
              <a:t>As step 3, we defined our training and test data.</a:t>
            </a:r>
            <a:endParaRPr lang="tr-TR" sz="2800" dirty="0"/>
          </a:p>
        </p:txBody>
      </p:sp>
      <p:pic>
        <p:nvPicPr>
          <p:cNvPr id="9" name="Resim 8" descr="metin, ekran görüntüsü, yazı tipi içeren bir resim&#10;&#10;Açıklama otomatik olarak oluşturuldu">
            <a:extLst>
              <a:ext uri="{FF2B5EF4-FFF2-40B4-BE49-F238E27FC236}">
                <a16:creationId xmlns:a16="http://schemas.microsoft.com/office/drawing/2014/main" id="{1538FAC7-97D9-6695-942A-284786746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876" y="2228724"/>
            <a:ext cx="4981575" cy="4248276"/>
          </a:xfrm>
          <a:prstGeom prst="rect">
            <a:avLst/>
          </a:prstGeom>
        </p:spPr>
      </p:pic>
      <p:cxnSp>
        <p:nvCxnSpPr>
          <p:cNvPr id="14" name="Düz Ok Bağlayıcısı 13">
            <a:extLst>
              <a:ext uri="{FF2B5EF4-FFF2-40B4-BE49-F238E27FC236}">
                <a16:creationId xmlns:a16="http://schemas.microsoft.com/office/drawing/2014/main" id="{1BE28F5F-39E7-CCD3-C99C-AFF770047A21}"/>
              </a:ext>
            </a:extLst>
          </p:cNvPr>
          <p:cNvCxnSpPr>
            <a:cxnSpLocks/>
          </p:cNvCxnSpPr>
          <p:nvPr/>
        </p:nvCxnSpPr>
        <p:spPr>
          <a:xfrm>
            <a:off x="5953125" y="95250"/>
            <a:ext cx="0" cy="6762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FE372B77-AB22-A988-42EF-3318C657BCED}"/>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3100" b="1" i="1" kern="1200">
                <a:solidFill>
                  <a:schemeClr val="tx1"/>
                </a:solidFill>
                <a:latin typeface="+mj-lt"/>
                <a:ea typeface="+mj-ea"/>
                <a:cs typeface="+mj-cs"/>
              </a:rPr>
              <a:t>In step 4, we adapted the Rnn method to our code and added layers to enable price prediction.</a:t>
            </a:r>
          </a:p>
        </p:txBody>
      </p:sp>
      <p:pic>
        <p:nvPicPr>
          <p:cNvPr id="5" name="Resim 4" descr="metin, ekran görüntüsü, doküman, belge içeren bir resim&#10;&#10;Açıklama otomatik olarak oluşturuldu">
            <a:extLst>
              <a:ext uri="{FF2B5EF4-FFF2-40B4-BE49-F238E27FC236}">
                <a16:creationId xmlns:a16="http://schemas.microsoft.com/office/drawing/2014/main" id="{F7A0BA5B-3544-2585-8AEE-D8D785C93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112" y="578738"/>
            <a:ext cx="2083926" cy="5670549"/>
          </a:xfrm>
          <a:prstGeom prst="rect">
            <a:avLst/>
          </a:prstGeom>
        </p:spPr>
      </p:pic>
    </p:spTree>
    <p:extLst>
      <p:ext uri="{BB962C8B-B14F-4D97-AF65-F5344CB8AC3E}">
        <p14:creationId xmlns:p14="http://schemas.microsoft.com/office/powerpoint/2010/main" val="40363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EFF345A6-AA90-EA56-F2F2-EA9EC3676EBD}"/>
              </a:ext>
            </a:extLst>
          </p:cNvPr>
          <p:cNvPicPr>
            <a:picLocks noChangeAspect="1"/>
          </p:cNvPicPr>
          <p:nvPr/>
        </p:nvPicPr>
        <p:blipFill rotWithShape="1">
          <a:blip r:embed="rId2"/>
          <a:srcRect t="1511" b="14220"/>
          <a:stretch/>
        </p:blipFill>
        <p:spPr>
          <a:xfrm>
            <a:off x="-1" y="10"/>
            <a:ext cx="12192001" cy="6857990"/>
          </a:xfrm>
          <a:custGeom>
            <a:avLst/>
            <a:gdLst/>
            <a:ahLst/>
            <a:cxnLst/>
            <a:rect l="l" t="t" r="r" b="b"/>
            <a:pathLst>
              <a:path w="12192001"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3"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1800226"/>
                </a:lnTo>
                <a:lnTo>
                  <a:pt x="12192001" y="1800226"/>
                </a:lnTo>
                <a:lnTo>
                  <a:pt x="12192001" y="6858000"/>
                </a:lnTo>
                <a:lnTo>
                  <a:pt x="11795125" y="6858000"/>
                </a:lnTo>
                <a:lnTo>
                  <a:pt x="11449051"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3" y="1370965"/>
                  <a:pt x="4578845" y="1382227"/>
                  <a:pt x="4589805" y="1401211"/>
                </a:cubicBezTo>
                <a:cubicBezTo>
                  <a:pt x="4589805" y="1401211"/>
                  <a:pt x="4589805" y="1401211"/>
                  <a:pt x="4758965" y="1694203"/>
                </a:cubicBezTo>
                <a:cubicBezTo>
                  <a:pt x="4769558" y="1712554"/>
                  <a:pt x="4769702" y="1736097"/>
                  <a:pt x="4758423" y="1754421"/>
                </a:cubicBezTo>
                <a:cubicBezTo>
                  <a:pt x="4758423" y="1754421"/>
                  <a:pt x="4758423" y="1754421"/>
                  <a:pt x="4590366" y="2047199"/>
                </a:cubicBezTo>
                <a:cubicBezTo>
                  <a:pt x="4580084" y="2065790"/>
                  <a:pt x="4559908" y="2077438"/>
                  <a:pt x="4538666" y="2077046"/>
                </a:cubicBezTo>
                <a:cubicBezTo>
                  <a:pt x="4538666" y="2077046"/>
                  <a:pt x="4538666"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9" y="173838"/>
                </a:cubicBezTo>
                <a:cubicBezTo>
                  <a:pt x="4535365" y="173884"/>
                  <a:pt x="4567564" y="192057"/>
                  <a:pt x="4585252" y="222694"/>
                </a:cubicBezTo>
                <a:cubicBezTo>
                  <a:pt x="4585252" y="222694"/>
                  <a:pt x="4585252" y="222694"/>
                  <a:pt x="4858234" y="695514"/>
                </a:cubicBezTo>
                <a:cubicBezTo>
                  <a:pt x="4875333" y="725128"/>
                  <a:pt x="4875563" y="763121"/>
                  <a:pt x="4857363" y="792690"/>
                </a:cubicBezTo>
                <a:cubicBezTo>
                  <a:pt x="4857363" y="792690"/>
                  <a:pt x="4857363" y="792690"/>
                  <a:pt x="4586156" y="1265167"/>
                </a:cubicBezTo>
                <a:cubicBezTo>
                  <a:pt x="4569564" y="1295169"/>
                  <a:pt x="4537007" y="1313967"/>
                  <a:pt x="4502729" y="1313334"/>
                </a:cubicBezTo>
                <a:cubicBezTo>
                  <a:pt x="4502729" y="1313334"/>
                  <a:pt x="4502729"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p:spPr>
      </p:pic>
      <p:sp>
        <p:nvSpPr>
          <p:cNvPr id="2" name="Başlık 1">
            <a:extLst>
              <a:ext uri="{FF2B5EF4-FFF2-40B4-BE49-F238E27FC236}">
                <a16:creationId xmlns:a16="http://schemas.microsoft.com/office/drawing/2014/main" id="{76AB144A-EE95-478B-30C2-04D155B5F89D}"/>
              </a:ext>
            </a:extLst>
          </p:cNvPr>
          <p:cNvSpPr>
            <a:spLocks noGrp="1"/>
          </p:cNvSpPr>
          <p:nvPr>
            <p:ph type="title"/>
          </p:nvPr>
        </p:nvSpPr>
        <p:spPr>
          <a:xfrm>
            <a:off x="3635161" y="2215877"/>
            <a:ext cx="3921261" cy="1946606"/>
          </a:xfrm>
        </p:spPr>
        <p:txBody>
          <a:bodyPr vert="horz" lIns="91440" tIns="45720" rIns="91440" bIns="45720" rtlCol="0" anchor="ctr">
            <a:normAutofit/>
          </a:bodyPr>
          <a:lstStyle/>
          <a:p>
            <a:pPr algn="ctr"/>
            <a:r>
              <a:rPr lang="en-US" sz="3100">
                <a:solidFill>
                  <a:schemeClr val="tx1">
                    <a:lumMod val="95000"/>
                    <a:lumOff val="5000"/>
                  </a:schemeClr>
                </a:solidFill>
              </a:rPr>
              <a:t>Now let's examine the outputs of the graphs we created using the RNN method;</a:t>
            </a:r>
          </a:p>
        </p:txBody>
      </p:sp>
    </p:spTree>
    <p:extLst>
      <p:ext uri="{BB962C8B-B14F-4D97-AF65-F5344CB8AC3E}">
        <p14:creationId xmlns:p14="http://schemas.microsoft.com/office/powerpoint/2010/main" val="204642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7920F2D-CE79-4032-ADB2-F2193DAD25DA}">
  <we:reference id="wa200005566" version="3.0.0.0" store="tr-TR" storeType="OMEX"/>
  <we:alternateReferences>
    <we:reference id="wa200005566" version="3.0.0.0"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121</TotalTime>
  <Words>323</Words>
  <Application>Microsoft Office PowerPoint</Application>
  <PresentationFormat>Geniş ekran</PresentationFormat>
  <Paragraphs>25</Paragraphs>
  <Slides>40</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40</vt:i4>
      </vt:variant>
    </vt:vector>
  </HeadingPairs>
  <TitlesOfParts>
    <vt:vector size="44" baseType="lpstr">
      <vt:lpstr>Arial</vt:lpstr>
      <vt:lpstr>Calibri</vt:lpstr>
      <vt:lpstr>Calibri Light</vt:lpstr>
      <vt:lpstr>Office Teması</vt:lpstr>
      <vt:lpstr>PowerPoint Sunusu</vt:lpstr>
      <vt:lpstr>Which Techniques Did We Use?</vt:lpstr>
      <vt:lpstr>What Is RNN ? (Recurrent Neural Network)</vt:lpstr>
      <vt:lpstr>How does the Rnn technique work?</vt:lpstr>
      <vt:lpstr>How did we use the Rnn method in our project?</vt:lpstr>
      <vt:lpstr>PowerPoint Sunusu</vt:lpstr>
      <vt:lpstr>PowerPoint Sunusu</vt:lpstr>
      <vt:lpstr>In step 4, we adapted the Rnn method to our code and added layers to enable price prediction.</vt:lpstr>
      <vt:lpstr>Now let's examine the outputs of the graphs we created using the RNN method;</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ALPKER ALPKER</dc:creator>
  <cp:lastModifiedBy>eray çirkin</cp:lastModifiedBy>
  <cp:revision>2</cp:revision>
  <dcterms:created xsi:type="dcterms:W3CDTF">2023-12-23T13:34:36Z</dcterms:created>
  <dcterms:modified xsi:type="dcterms:W3CDTF">2023-12-24T19:43:47Z</dcterms:modified>
</cp:coreProperties>
</file>